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3" r:id="rId4"/>
    <p:sldId id="264" r:id="rId5"/>
    <p:sldId id="257" r:id="rId6"/>
    <p:sldId id="258" r:id="rId7"/>
    <p:sldId id="259" r:id="rId8"/>
    <p:sldId id="260" r:id="rId9"/>
    <p:sldId id="261" r:id="rId10"/>
    <p:sldId id="262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08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56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6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47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225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93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42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594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55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5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EEA34-F2DE-4911-A055-35CAE9C8263C}" type="datetimeFigureOut">
              <a:rPr lang="en-US" smtClean="0"/>
              <a:t>1/31/2019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231CF-C114-4ADA-AE35-E53741327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97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46605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ODFW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Instream habitat data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>
                <a:latin typeface="Rockwell" panose="02060603020205020403" pitchFamily="18" charset="0"/>
              </a:rPr>
              <a:t/>
            </a:r>
            <a:br>
              <a:rPr lang="en-US" dirty="0">
                <a:latin typeface="Rockwell" panose="02060603020205020403" pitchFamily="18" charset="0"/>
              </a:rPr>
            </a:br>
            <a:r>
              <a:rPr lang="en-US" sz="4000" dirty="0" smtClean="0">
                <a:latin typeface="Rockwell" panose="02060603020205020403" pitchFamily="18" charset="0"/>
              </a:rPr>
              <a:t>as part of monitoring under the Oregon Plan for Salmon and Watersheds</a:t>
            </a:r>
            <a:endParaRPr lang="en-US" sz="4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556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endParaRPr lang="en-US" dirty="0" smtClean="0">
              <a:latin typeface="Rockwell" panose="02060603020205020403" pitchFamily="18" charset="0"/>
            </a:endParaRPr>
          </a:p>
          <a:p>
            <a:r>
              <a:rPr lang="en-US" dirty="0" smtClean="0">
                <a:latin typeface="Rockwell" panose="02060603020205020403" pitchFamily="18" charset="0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1670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84" y="-198606"/>
            <a:ext cx="6584950" cy="657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4499834" y="2716044"/>
            <a:ext cx="646113" cy="757238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Oval 7"/>
          <p:cNvSpPr>
            <a:spLocks noChangeArrowheads="1"/>
          </p:cNvSpPr>
          <p:nvPr/>
        </p:nvSpPr>
        <p:spPr bwMode="auto">
          <a:xfrm>
            <a:off x="7404959" y="2106444"/>
            <a:ext cx="646113" cy="757238"/>
          </a:xfrm>
          <a:prstGeom prst="ellipse">
            <a:avLst/>
          </a:prstGeom>
          <a:noFill/>
          <a:ln w="2540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76951" y="6268994"/>
            <a:ext cx="230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latin typeface="Rockwell" panose="02060603020205020403" pitchFamily="18" charset="0"/>
              </a:rPr>
              <a:t>Anlauf-Dunn et al. 2011</a:t>
            </a:r>
            <a:endParaRPr lang="en-US" sz="1600" i="1" dirty="0">
              <a:latin typeface="Rockwell" panose="020606030202050204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6986" y="147506"/>
            <a:ext cx="527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Relationship with different landscape predictors</a:t>
            </a:r>
          </a:p>
        </p:txBody>
      </p:sp>
    </p:spTree>
    <p:extLst>
      <p:ext uri="{BB962C8B-B14F-4D97-AF65-F5344CB8AC3E}">
        <p14:creationId xmlns:p14="http://schemas.microsoft.com/office/powerpoint/2010/main" val="2301486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189972"/>
              </p:ext>
            </p:extLst>
          </p:nvPr>
        </p:nvGraphicFramePr>
        <p:xfrm>
          <a:off x="0" y="1535098"/>
          <a:ext cx="12192000" cy="5271545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  <a:gridCol w="2032000"/>
                <a:gridCol w="2032000"/>
                <a:gridCol w="2032000"/>
              </a:tblGrid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General survey details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Reach context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Geomorphic channel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Substrate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Wood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In survey observations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Primary channel length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Valley reach index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Number of units per 100 m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Weighted percent sand, organics in riffles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Pieces of large woody debris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beaver dams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Secondary channel length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Active channel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width: ACW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Number of habitat units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gravel in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riffles: WGTED_SLOPE_GRAVEL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Volume of large woody debris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signs of beaver activity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Primary channel area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Active channel height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Number of pools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Count of large boulders per 100 meters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Pieces of large wood per 100 meters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culverts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Secondary channel area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Terrace width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Percent of pools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Weighted percent sand, organics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Volume of large wood per 100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meters: LWDVOL1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visible mass failures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Percent secondary channel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area: PCTSCCHNLA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Terrace width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Percent of scour pools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Weighted percent gravel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Number of key pieces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visible debris jams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Gradient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Flood-prone </a:t>
                      </a:r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width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Percent of slack water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pools</a:t>
                      </a:r>
                    </a:p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PCTSWPOOL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Weighted percent cobble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Pieces of key large wood (&gt;60 cm X 12 m) per 100 meters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Total number of artificial habitat structures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Wetted width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Flood-prone </a:t>
                      </a:r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height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Scour pool depth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Weighted percent boulder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Width:Depth ratio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Deep pools per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kilometer</a:t>
                      </a:r>
                    </a:p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POOL1P_KM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bedrock</a:t>
                      </a:r>
                    </a:p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WGTED_SLOPE_BEDROCK 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Percent </a:t>
                      </a:r>
                      <a:r>
                        <a:rPr lang="en-US" sz="1200" b="0" i="0" u="none" strike="noStrike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channel shade</a:t>
                      </a:r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Complex pools, pools with more than 3 pieces of wood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UTM Northing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Complex pools per kilometer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UTM Easting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Channel width per pool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Pools per 100 m of reach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length: POOLS100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Rockwell" panose="02060603020205020403" pitchFamily="18" charset="0"/>
                        </a:rPr>
                        <a:t>Residual pool depth </a:t>
                      </a: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Riffle </a:t>
                      </a:r>
                      <a:r>
                        <a:rPr lang="en-US" sz="12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depth:</a:t>
                      </a:r>
                      <a:r>
                        <a:rPr lang="en-US" sz="12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Rockwell" panose="02060603020205020403" pitchFamily="18" charset="0"/>
                        </a:rPr>
                        <a:t> RIFFLEDEP</a:t>
                      </a:r>
                      <a:endParaRPr 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265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All Metrics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Suggested Metrics Highlighted</a:t>
            </a:r>
            <a:endParaRPr lang="en-US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627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r"/>
            <a:r>
              <a:rPr lang="en-US" dirty="0" smtClean="0">
                <a:latin typeface="Rockwell" panose="02060603020205020403" pitchFamily="18" charset="0"/>
              </a:rPr>
              <a:t>Spatial and Temporal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Design</a:t>
            </a: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08" y="372776"/>
            <a:ext cx="8615392" cy="66573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203133" y="1162725"/>
            <a:ext cx="946789" cy="1214381"/>
            <a:chOff x="4913313" y="1430599"/>
            <a:chExt cx="1013224" cy="1209322"/>
          </a:xfrm>
        </p:grpSpPr>
        <p:sp>
          <p:nvSpPr>
            <p:cNvPr id="7" name="Oval 6"/>
            <p:cNvSpPr/>
            <p:nvPr/>
          </p:nvSpPr>
          <p:spPr>
            <a:xfrm>
              <a:off x="4913314" y="1815993"/>
              <a:ext cx="150005" cy="138341"/>
            </a:xfrm>
            <a:prstGeom prst="ellipse">
              <a:avLst/>
            </a:prstGeom>
            <a:solidFill>
              <a:srgbClr val="00FFCC"/>
            </a:solidFill>
            <a:ln>
              <a:solidFill>
                <a:srgbClr val="00FFCC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Rockwell" panose="02060603020205020403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913314" y="2454734"/>
              <a:ext cx="150005" cy="138341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Rockwell" panose="02060603020205020403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913314" y="2143008"/>
              <a:ext cx="150005" cy="138341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Rockwell" panose="02060603020205020403" pitchFamily="18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98691" y="1734106"/>
              <a:ext cx="680017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ckwell" panose="02060603020205020403" pitchFamily="18" charset="0"/>
                </a:rPr>
                <a:t>3-year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8691" y="2040635"/>
              <a:ext cx="680017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ckwell" panose="02060603020205020403" pitchFamily="18" charset="0"/>
                </a:rPr>
                <a:t>9-year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171396" y="2364076"/>
              <a:ext cx="604194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ckwell" panose="02060603020205020403" pitchFamily="18" charset="0"/>
                </a:rPr>
                <a:t>Once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98691" y="1430599"/>
              <a:ext cx="727846" cy="2758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Rockwell" panose="02060603020205020403" pitchFamily="18" charset="0"/>
                </a:rPr>
                <a:t>Annual</a:t>
              </a: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4913313" y="1521430"/>
              <a:ext cx="161706" cy="14888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Rockwell" panose="02060603020205020403" pitchFamily="18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3361038" y="2610524"/>
            <a:ext cx="4299297" cy="3886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Lower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Columbia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89 sites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per year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774 unique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sites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Oregon Coast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166 sites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per year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1,726 unique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sites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South Coast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55 sites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per year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643 unique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sites</a:t>
            </a:r>
          </a:p>
          <a:p>
            <a:endParaRPr lang="en-US" sz="2000" dirty="0">
              <a:latin typeface="Rockwell" panose="02060603020205020403" pitchFamily="18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8279026" y="2001795"/>
            <a:ext cx="3912974" cy="3452331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Rockwell" panose="02060603020205020403" pitchFamily="18" charset="0"/>
              </a:rPr>
              <a:t>Spatially balanced (GRTS)</a:t>
            </a:r>
          </a:p>
          <a:p>
            <a:r>
              <a:rPr lang="en-US" sz="2000" dirty="0" smtClean="0">
                <a:latin typeface="Rockwell" panose="02060603020205020403" pitchFamily="18" charset="0"/>
              </a:rPr>
              <a:t>Rotating panel: sites sampled at different intervals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Wadeable 1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 – 3</a:t>
            </a:r>
            <a:r>
              <a:rPr lang="en-US" sz="2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th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Order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streams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Rockwell" panose="02060603020205020403" pitchFamily="18" charset="0"/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ockwell" panose="02060603020205020403" pitchFamily="18" charset="0"/>
              </a:rPr>
              <a:t>1998 – 2018 (present) </a:t>
            </a:r>
          </a:p>
          <a:p>
            <a:endParaRPr lang="en-US" sz="2000" dirty="0" smtClean="0">
              <a:latin typeface="Rockwell" panose="02060603020205020403" pitchFamily="18" charset="0"/>
            </a:endParaRPr>
          </a:p>
          <a:p>
            <a:pPr marL="0" indent="0">
              <a:buNone/>
            </a:pPr>
            <a:endParaRPr lang="en-US" sz="20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99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708" y="-957431"/>
            <a:ext cx="12367708" cy="92757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86" y="278848"/>
            <a:ext cx="6725395" cy="391421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Survey Details</a:t>
            </a: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500 m (outside anadromy distribution) or 1,000 m (inside anadromy distribution) reach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lengths</a:t>
            </a:r>
          </a:p>
          <a:p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Physical habitat 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/>
            </a:r>
            <a:b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</a:br>
            <a:endParaRPr lang="en-US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</a:rPr>
              <a:t>Since 2014, parr quantified in pools at all habitat sites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82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773" y="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Rockwell" panose="02060603020205020403" pitchFamily="18" charset="0"/>
              </a:rPr>
              <a:t>All Metrics</a:t>
            </a:r>
            <a:endParaRPr lang="en-US" dirty="0">
              <a:latin typeface="Rockwell" panose="02060603020205020403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830478"/>
              </p:ext>
            </p:extLst>
          </p:nvPr>
        </p:nvGraphicFramePr>
        <p:xfrm>
          <a:off x="0" y="1535098"/>
          <a:ext cx="12192000" cy="4953036"/>
        </p:xfrm>
        <a:graphic>
          <a:graphicData uri="http://schemas.openxmlformats.org/drawingml/2006/table">
            <a:tbl>
              <a:tblPr/>
              <a:tblGrid>
                <a:gridCol w="2032000"/>
                <a:gridCol w="2032000"/>
                <a:gridCol w="2032000"/>
                <a:gridCol w="2032000"/>
                <a:gridCol w="2032000"/>
                <a:gridCol w="2032000"/>
              </a:tblGrid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General survey details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Reach context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Geomorphic channel 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Substrate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Wood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In survey observations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Primary channel length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Valley reach index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Number of units per 100 m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sand, organics in riffles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Pieces of large woody debris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beaver dams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Secondary channel length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Active channel width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Number of habitat units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gravel in riffles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Volume of large woody debris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signs of beaver activity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Primary channel area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Active channel height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Number of pools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Count of large boulders per 100 meters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Pieces of large wood per 100 meters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culverts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Secondary channel area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Terrace width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Percent of pools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sand, organics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Volume of large wood per 100 meters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visible mass failures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Percent secondary channel area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Terrace width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Percent of scour pools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gravel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Number of key pieces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visible debris jams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5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Gradient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Flood-prone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width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Percent of slack water pools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cobble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Pieces of key large wood (&gt;60 cm X 12 m) per 100 meters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Total number of artificial habitat structures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Wetted width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Flood-prone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height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Scour pool depth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boulder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Width:Depth ratio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Deep pools per kilometer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Weighted percent bedrock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Percent shading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Complex pools, pools with more than 3 pieces of wood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UTM Northing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Complex pools per kilometer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UTM Easting</a:t>
                      </a: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Channel width per pool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Pools per 100 m of reach length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Residual pool depth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63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Rockwell" panose="02060603020205020403" pitchFamily="18" charset="0"/>
                        </a:rPr>
                        <a:t>Riffle depth </a:t>
                      </a:r>
                    </a:p>
                  </a:txBody>
                  <a:tcPr marL="6502" marR="6502" marT="6502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Rockwell" panose="02060603020205020403" pitchFamily="18" charset="0"/>
                      </a:endParaRPr>
                    </a:p>
                  </a:txBody>
                  <a:tcPr marL="6502" marR="6502" marT="65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211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endParaRPr lang="en-US" dirty="0" smtClean="0">
              <a:latin typeface="Rockwell" panose="02060603020205020403" pitchFamily="18" charset="0"/>
            </a:endParaRPr>
          </a:p>
          <a:p>
            <a:r>
              <a:rPr lang="en-US" dirty="0" smtClean="0">
                <a:latin typeface="Rockwell" panose="02060603020205020403" pitchFamily="18" charset="0"/>
              </a:rPr>
              <a:t>All Years</a:t>
            </a:r>
          </a:p>
        </p:txBody>
      </p:sp>
    </p:spTree>
    <p:extLst>
      <p:ext uri="{BB962C8B-B14F-4D97-AF65-F5344CB8AC3E}">
        <p14:creationId xmlns:p14="http://schemas.microsoft.com/office/powerpoint/2010/main" val="2913796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endParaRPr lang="en-US" dirty="0" smtClean="0">
              <a:latin typeface="Rockwell" panose="02060603020205020403" pitchFamily="18" charset="0"/>
            </a:endParaRPr>
          </a:p>
          <a:p>
            <a:r>
              <a:rPr lang="en-US" dirty="0" smtClean="0">
                <a:latin typeface="Rockwell" panose="02060603020205020403" pitchFamily="18" charset="0"/>
              </a:rPr>
              <a:t>1998</a:t>
            </a:r>
          </a:p>
        </p:txBody>
      </p:sp>
    </p:spTree>
    <p:extLst>
      <p:ext uri="{BB962C8B-B14F-4D97-AF65-F5344CB8AC3E}">
        <p14:creationId xmlns:p14="http://schemas.microsoft.com/office/powerpoint/2010/main" val="1592868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endParaRPr lang="en-US" dirty="0" smtClean="0">
              <a:latin typeface="Rockwell" panose="02060603020205020403" pitchFamily="18" charset="0"/>
            </a:endParaRPr>
          </a:p>
          <a:p>
            <a:r>
              <a:rPr lang="en-US" dirty="0" smtClean="0">
                <a:latin typeface="Rockwell" panose="02060603020205020403" pitchFamily="18" charset="0"/>
              </a:rPr>
              <a:t>2003</a:t>
            </a:r>
            <a:endParaRPr lang="en-US" dirty="0" smtClean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endParaRPr lang="en-US" dirty="0" smtClean="0">
              <a:latin typeface="Rockwell" panose="02060603020205020403" pitchFamily="18" charset="0"/>
            </a:endParaRPr>
          </a:p>
          <a:p>
            <a:r>
              <a:rPr lang="en-US" dirty="0" smtClean="0">
                <a:latin typeface="Rockwell" panose="02060603020205020403" pitchFamily="18" charset="0"/>
              </a:rPr>
              <a:t>2005</a:t>
            </a:r>
          </a:p>
        </p:txBody>
      </p:sp>
    </p:spTree>
    <p:extLst>
      <p:ext uri="{BB962C8B-B14F-4D97-AF65-F5344CB8AC3E}">
        <p14:creationId xmlns:p14="http://schemas.microsoft.com/office/powerpoint/2010/main" val="182212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470" y="0"/>
            <a:ext cx="8875059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3937" y="188695"/>
            <a:ext cx="2246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Rockwell" panose="02060603020205020403" pitchFamily="18" charset="0"/>
              </a:rPr>
              <a:t>Spatial distribution 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of sites in Siletz</a:t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/>
            </a:r>
            <a:br>
              <a:rPr lang="en-US" dirty="0" smtClean="0">
                <a:latin typeface="Rockwell" panose="02060603020205020403" pitchFamily="18" charset="0"/>
              </a:rPr>
            </a:br>
            <a:r>
              <a:rPr lang="en-US" dirty="0" smtClean="0">
                <a:latin typeface="Rockwell" panose="02060603020205020403" pitchFamily="18" charset="0"/>
              </a:rPr>
              <a:t>2010</a:t>
            </a:r>
          </a:p>
        </p:txBody>
      </p:sp>
    </p:spTree>
    <p:extLst>
      <p:ext uri="{BB962C8B-B14F-4D97-AF65-F5344CB8AC3E}">
        <p14:creationId xmlns:p14="http://schemas.microsoft.com/office/powerpoint/2010/main" val="1022836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587</Words>
  <Application>Microsoft Office PowerPoint</Application>
  <PresentationFormat>Widescreen</PresentationFormat>
  <Paragraphs>158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Rockwell</vt:lpstr>
      <vt:lpstr>Office Theme</vt:lpstr>
      <vt:lpstr>ODFW Instream habitat data  as part of monitoring under the Oregon Plan for Salmon and Watersheds</vt:lpstr>
      <vt:lpstr>Spatial and Temporal  Design</vt:lpstr>
      <vt:lpstr>PowerPoint Presentation</vt:lpstr>
      <vt:lpstr>All Metrics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Metrics Suggested Metrics Highlighted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ODFW OP Instream habitat data</dc:title>
  <dc:creator>Anlauf-Dunn, Kara</dc:creator>
  <cp:lastModifiedBy>Anlauf-Dunn, Kara</cp:lastModifiedBy>
  <cp:revision>12</cp:revision>
  <dcterms:created xsi:type="dcterms:W3CDTF">2019-01-30T22:15:09Z</dcterms:created>
  <dcterms:modified xsi:type="dcterms:W3CDTF">2019-01-31T17:37:43Z</dcterms:modified>
</cp:coreProperties>
</file>